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Merriweather"/>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Merriweather-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Merriweather-italic.fntdata"/><Relationship Id="rId6" Type="http://schemas.openxmlformats.org/officeDocument/2006/relationships/slide" Target="slides/slide1.xml"/><Relationship Id="rId18" Type="http://schemas.openxmlformats.org/officeDocument/2006/relationships/font" Target="fonts/Merriweather-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eeae549c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eeae549c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1eeae549c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1eeae549c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eeae549c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eeae549c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eeae549c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eeae549c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eeae549c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eeae549c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eeae549c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eeae549c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Home Pet Automation System</a:t>
            </a:r>
            <a:endParaRPr>
              <a:latin typeface="Calibri"/>
              <a:ea typeface="Calibri"/>
              <a:cs typeface="Calibri"/>
              <a:sym typeface="Calibri"/>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SIT210 - Daniel Maddern - 221004619</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Real World Problem</a:t>
            </a:r>
            <a:r>
              <a:rPr lang="en-GB"/>
              <a:t>	</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latin typeface="Calibri"/>
                <a:ea typeface="Calibri"/>
                <a:cs typeface="Calibri"/>
                <a:sym typeface="Calibri"/>
              </a:rPr>
              <a:t>Household</a:t>
            </a:r>
            <a:r>
              <a:rPr lang="en-GB" sz="1200">
                <a:latin typeface="Calibri"/>
                <a:ea typeface="Calibri"/>
                <a:cs typeface="Calibri"/>
                <a:sym typeface="Calibri"/>
              </a:rPr>
              <a:t> pets are very important to a lot of people. They are like members of the family and often people have to leave them alone at home while they go to work.</a:t>
            </a:r>
            <a:endParaRPr sz="1200">
              <a:latin typeface="Calibri"/>
              <a:ea typeface="Calibri"/>
              <a:cs typeface="Calibri"/>
              <a:sym typeface="Calibri"/>
            </a:endParaRPr>
          </a:p>
          <a:p>
            <a:pPr indent="0" lvl="0" marL="0" rtl="0" algn="l">
              <a:spcBef>
                <a:spcPts val="1200"/>
              </a:spcBef>
              <a:spcAft>
                <a:spcPts val="0"/>
              </a:spcAft>
              <a:buNone/>
            </a:pPr>
            <a:r>
              <a:rPr lang="en-GB" sz="1200">
                <a:latin typeface="Calibri"/>
                <a:ea typeface="Calibri"/>
                <a:cs typeface="Calibri"/>
                <a:sym typeface="Calibri"/>
              </a:rPr>
              <a:t>We have a lot of household </a:t>
            </a:r>
            <a:r>
              <a:rPr lang="en-GB" sz="1200">
                <a:latin typeface="Calibri"/>
                <a:ea typeface="Calibri"/>
                <a:cs typeface="Calibri"/>
                <a:sym typeface="Calibri"/>
              </a:rPr>
              <a:t>automation</a:t>
            </a:r>
            <a:r>
              <a:rPr lang="en-GB" sz="1200">
                <a:latin typeface="Calibri"/>
                <a:ea typeface="Calibri"/>
                <a:cs typeface="Calibri"/>
                <a:sym typeface="Calibri"/>
              </a:rPr>
              <a:t> that is very </a:t>
            </a:r>
            <a:r>
              <a:rPr lang="en-GB" sz="1200">
                <a:latin typeface="Calibri"/>
                <a:ea typeface="Calibri"/>
                <a:cs typeface="Calibri"/>
                <a:sym typeface="Calibri"/>
              </a:rPr>
              <a:t>convenient</a:t>
            </a:r>
            <a:r>
              <a:rPr lang="en-GB" sz="1200">
                <a:latin typeface="Calibri"/>
                <a:ea typeface="Calibri"/>
                <a:cs typeface="Calibri"/>
                <a:sym typeface="Calibri"/>
              </a:rPr>
              <a:t> but can affect a pets wellbeing and </a:t>
            </a:r>
            <a:r>
              <a:rPr lang="en-GB" sz="1200">
                <a:latin typeface="Calibri"/>
                <a:ea typeface="Calibri"/>
                <a:cs typeface="Calibri"/>
                <a:sym typeface="Calibri"/>
              </a:rPr>
              <a:t>often</a:t>
            </a:r>
            <a:r>
              <a:rPr lang="en-GB" sz="1200">
                <a:latin typeface="Calibri"/>
                <a:ea typeface="Calibri"/>
                <a:cs typeface="Calibri"/>
                <a:sym typeface="Calibri"/>
              </a:rPr>
              <a:t> can cause </a:t>
            </a:r>
            <a:r>
              <a:rPr lang="en-GB" sz="1200">
                <a:latin typeface="Calibri"/>
                <a:ea typeface="Calibri"/>
                <a:cs typeface="Calibri"/>
                <a:sym typeface="Calibri"/>
              </a:rPr>
              <a:t>destructive</a:t>
            </a:r>
            <a:r>
              <a:rPr lang="en-GB" sz="1200">
                <a:latin typeface="Calibri"/>
                <a:ea typeface="Calibri"/>
                <a:cs typeface="Calibri"/>
                <a:sym typeface="Calibri"/>
              </a:rPr>
              <a:t> behaviour from the animal, for example a dog is in the living room at the same time the robot </a:t>
            </a:r>
            <a:r>
              <a:rPr lang="en-GB" sz="1200">
                <a:latin typeface="Calibri"/>
                <a:ea typeface="Calibri"/>
                <a:cs typeface="Calibri"/>
                <a:sym typeface="Calibri"/>
              </a:rPr>
              <a:t>vacuum</a:t>
            </a:r>
            <a:r>
              <a:rPr lang="en-GB" sz="1200">
                <a:latin typeface="Calibri"/>
                <a:ea typeface="Calibri"/>
                <a:cs typeface="Calibri"/>
                <a:sym typeface="Calibri"/>
              </a:rPr>
              <a:t> is trying to clean the house.</a:t>
            </a:r>
            <a:endParaRPr sz="1200">
              <a:latin typeface="Calibri"/>
              <a:ea typeface="Calibri"/>
              <a:cs typeface="Calibri"/>
              <a:sym typeface="Calibri"/>
            </a:endParaRPr>
          </a:p>
          <a:p>
            <a:pPr indent="0" lvl="0" marL="0" rtl="0" algn="l">
              <a:spcBef>
                <a:spcPts val="1200"/>
              </a:spcBef>
              <a:spcAft>
                <a:spcPts val="0"/>
              </a:spcAft>
              <a:buNone/>
            </a:pPr>
            <a:r>
              <a:rPr lang="en-GB" sz="1200">
                <a:latin typeface="Calibri"/>
                <a:ea typeface="Calibri"/>
                <a:cs typeface="Calibri"/>
                <a:sym typeface="Calibri"/>
              </a:rPr>
              <a:t>With living in Australia which is notorious for being a very warm country sometimes our animals are left at home with no air conditioning or cooling while they wait for us to return home.</a:t>
            </a:r>
            <a:endParaRPr sz="1200">
              <a:latin typeface="Calibri"/>
              <a:ea typeface="Calibri"/>
              <a:cs typeface="Calibri"/>
              <a:sym typeface="Calibri"/>
            </a:endParaRPr>
          </a:p>
          <a:p>
            <a:pPr indent="0" lvl="0" marL="0" rtl="0" algn="l">
              <a:spcBef>
                <a:spcPts val="1200"/>
              </a:spcBef>
              <a:spcAft>
                <a:spcPts val="1200"/>
              </a:spcAft>
              <a:buNone/>
            </a:pPr>
            <a:r>
              <a:rPr lang="en-GB" sz="1200">
                <a:latin typeface="Calibri"/>
                <a:ea typeface="Calibri"/>
                <a:cs typeface="Calibri"/>
                <a:sym typeface="Calibri"/>
              </a:rPr>
              <a:t>Wouldn't</a:t>
            </a:r>
            <a:r>
              <a:rPr lang="en-GB" sz="1200">
                <a:latin typeface="Calibri"/>
                <a:ea typeface="Calibri"/>
                <a:cs typeface="Calibri"/>
                <a:sym typeface="Calibri"/>
              </a:rPr>
              <a:t> it be great if we could </a:t>
            </a:r>
            <a:r>
              <a:rPr lang="en-GB" sz="1200">
                <a:latin typeface="Calibri"/>
                <a:ea typeface="Calibri"/>
                <a:cs typeface="Calibri"/>
                <a:sym typeface="Calibri"/>
              </a:rPr>
              <a:t>somehow</a:t>
            </a:r>
            <a:r>
              <a:rPr lang="en-GB" sz="1200">
                <a:latin typeface="Calibri"/>
                <a:ea typeface="Calibri"/>
                <a:cs typeface="Calibri"/>
                <a:sym typeface="Calibri"/>
              </a:rPr>
              <a:t> combine the automation of our home and the comfort of our pets…?</a:t>
            </a:r>
            <a:endParaRPr sz="1200">
              <a:latin typeface="Calibri"/>
              <a:ea typeface="Calibri"/>
              <a:cs typeface="Calibri"/>
              <a:sym typeface="Calibri"/>
            </a:endParaRPr>
          </a:p>
        </p:txBody>
      </p:sp>
      <p:pic>
        <p:nvPicPr>
          <p:cNvPr id="72" name="Google Shape;72;p14"/>
          <p:cNvPicPr preferRelativeResize="0"/>
          <p:nvPr/>
        </p:nvPicPr>
        <p:blipFill>
          <a:blip r:embed="rId3">
            <a:alphaModFix/>
          </a:blip>
          <a:stretch>
            <a:fillRect/>
          </a:stretch>
        </p:blipFill>
        <p:spPr>
          <a:xfrm>
            <a:off x="781100" y="1283325"/>
            <a:ext cx="2550625" cy="3400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What solutions are currently available?</a:t>
            </a:r>
            <a:endParaRPr>
              <a:latin typeface="Calibri"/>
              <a:ea typeface="Calibri"/>
              <a:cs typeface="Calibri"/>
              <a:sym typeface="Calibri"/>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GB" sz="1100">
                <a:latin typeface="Calibri"/>
                <a:ea typeface="Calibri"/>
                <a:cs typeface="Calibri"/>
                <a:sym typeface="Calibri"/>
              </a:rPr>
              <a:t>In this modern world there are many </a:t>
            </a:r>
            <a:r>
              <a:rPr lang="en-GB" sz="1100">
                <a:latin typeface="Calibri"/>
                <a:ea typeface="Calibri"/>
                <a:cs typeface="Calibri"/>
                <a:sym typeface="Calibri"/>
              </a:rPr>
              <a:t>individual</a:t>
            </a:r>
            <a:r>
              <a:rPr lang="en-GB" sz="1100">
                <a:latin typeface="Calibri"/>
                <a:ea typeface="Calibri"/>
                <a:cs typeface="Calibri"/>
                <a:sym typeface="Calibri"/>
              </a:rPr>
              <a:t> solutions for both home automation and for pet comfort but none that really combine the two facets.</a:t>
            </a:r>
            <a:endParaRPr sz="1100">
              <a:latin typeface="Calibri"/>
              <a:ea typeface="Calibri"/>
              <a:cs typeface="Calibri"/>
              <a:sym typeface="Calibri"/>
            </a:endParaRPr>
          </a:p>
          <a:p>
            <a:pPr indent="0" lvl="0" marL="0" rtl="0" algn="l">
              <a:lnSpc>
                <a:spcPct val="105000"/>
              </a:lnSpc>
              <a:spcBef>
                <a:spcPts val="1200"/>
              </a:spcBef>
              <a:spcAft>
                <a:spcPts val="0"/>
              </a:spcAft>
              <a:buNone/>
            </a:pPr>
            <a:r>
              <a:rPr lang="en-GB" sz="1100">
                <a:latin typeface="Calibri"/>
                <a:ea typeface="Calibri"/>
                <a:cs typeface="Calibri"/>
                <a:sym typeface="Calibri"/>
              </a:rPr>
              <a:t>For Home Automation we can have:</a:t>
            </a:r>
            <a:endParaRPr sz="1100">
              <a:latin typeface="Calibri"/>
              <a:ea typeface="Calibri"/>
              <a:cs typeface="Calibri"/>
              <a:sym typeface="Calibri"/>
            </a:endParaRPr>
          </a:p>
          <a:p>
            <a:pPr indent="-298450" lvl="0" marL="457200" rtl="0" algn="l">
              <a:lnSpc>
                <a:spcPct val="105000"/>
              </a:lnSpc>
              <a:spcBef>
                <a:spcPts val="1200"/>
              </a:spcBef>
              <a:spcAft>
                <a:spcPts val="0"/>
              </a:spcAft>
              <a:buSzPts val="1100"/>
              <a:buFont typeface="Calibri"/>
              <a:buChar char="●"/>
            </a:pPr>
            <a:r>
              <a:rPr lang="en-GB" sz="1100">
                <a:latin typeface="Calibri"/>
                <a:ea typeface="Calibri"/>
                <a:cs typeface="Calibri"/>
                <a:sym typeface="Calibri"/>
              </a:rPr>
              <a:t>Smart Fans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Smart TVs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Smart Kettles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Robot </a:t>
            </a:r>
            <a:r>
              <a:rPr lang="en-GB" sz="1100">
                <a:latin typeface="Calibri"/>
                <a:ea typeface="Calibri"/>
                <a:cs typeface="Calibri"/>
                <a:sym typeface="Calibri"/>
              </a:rPr>
              <a:t>Vacuums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Smart Blankets</a:t>
            </a:r>
            <a:endParaRPr sz="1100">
              <a:latin typeface="Calibri"/>
              <a:ea typeface="Calibri"/>
              <a:cs typeface="Calibri"/>
              <a:sym typeface="Calibri"/>
            </a:endParaRPr>
          </a:p>
          <a:p>
            <a:pPr indent="0" lvl="0" marL="0" rtl="0" algn="l">
              <a:lnSpc>
                <a:spcPct val="105000"/>
              </a:lnSpc>
              <a:spcBef>
                <a:spcPts val="1200"/>
              </a:spcBef>
              <a:spcAft>
                <a:spcPts val="0"/>
              </a:spcAft>
              <a:buNone/>
            </a:pPr>
            <a:r>
              <a:rPr lang="en-GB" sz="1100">
                <a:latin typeface="Calibri"/>
                <a:ea typeface="Calibri"/>
                <a:cs typeface="Calibri"/>
                <a:sym typeface="Calibri"/>
              </a:rPr>
              <a:t>For Pet Automation we can have:</a:t>
            </a:r>
            <a:endParaRPr sz="1100">
              <a:latin typeface="Calibri"/>
              <a:ea typeface="Calibri"/>
              <a:cs typeface="Calibri"/>
              <a:sym typeface="Calibri"/>
            </a:endParaRPr>
          </a:p>
          <a:p>
            <a:pPr indent="-298450" lvl="0" marL="457200" rtl="0" algn="l">
              <a:lnSpc>
                <a:spcPct val="105000"/>
              </a:lnSpc>
              <a:spcBef>
                <a:spcPts val="1200"/>
              </a:spcBef>
              <a:spcAft>
                <a:spcPts val="0"/>
              </a:spcAft>
              <a:buSzPts val="1100"/>
              <a:buFont typeface="Calibri"/>
              <a:buChar char="●"/>
            </a:pPr>
            <a:r>
              <a:rPr lang="en-GB" sz="1100">
                <a:latin typeface="Calibri"/>
                <a:ea typeface="Calibri"/>
                <a:cs typeface="Calibri"/>
                <a:sym typeface="Calibri"/>
              </a:rPr>
              <a:t>Smart Pet Food </a:t>
            </a:r>
            <a:r>
              <a:rPr lang="en-GB" sz="1100">
                <a:latin typeface="Calibri"/>
                <a:ea typeface="Calibri"/>
                <a:cs typeface="Calibri"/>
                <a:sym typeface="Calibri"/>
              </a:rPr>
              <a:t>dispensers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Smart Water </a:t>
            </a:r>
            <a:r>
              <a:rPr lang="en-GB" sz="1100">
                <a:latin typeface="Calibri"/>
                <a:ea typeface="Calibri"/>
                <a:cs typeface="Calibri"/>
                <a:sym typeface="Calibri"/>
              </a:rPr>
              <a:t>dispensers</a:t>
            </a:r>
            <a:endParaRPr sz="1100">
              <a:latin typeface="Calibri"/>
              <a:ea typeface="Calibri"/>
              <a:cs typeface="Calibri"/>
              <a:sym typeface="Calibri"/>
            </a:endParaRPr>
          </a:p>
          <a:p>
            <a:pPr indent="-298450" lvl="0" marL="457200" rtl="0" algn="l">
              <a:lnSpc>
                <a:spcPct val="105000"/>
              </a:lnSpc>
              <a:spcBef>
                <a:spcPts val="0"/>
              </a:spcBef>
              <a:spcAft>
                <a:spcPts val="0"/>
              </a:spcAft>
              <a:buSzPts val="1100"/>
              <a:buFont typeface="Calibri"/>
              <a:buChar char="●"/>
            </a:pPr>
            <a:r>
              <a:rPr lang="en-GB" sz="1100">
                <a:latin typeface="Calibri"/>
                <a:ea typeface="Calibri"/>
                <a:cs typeface="Calibri"/>
                <a:sym typeface="Calibri"/>
              </a:rPr>
              <a:t>Smart Pet doors</a:t>
            </a:r>
            <a:endParaRPr sz="1100">
              <a:latin typeface="Calibri"/>
              <a:ea typeface="Calibri"/>
              <a:cs typeface="Calibri"/>
              <a:sym typeface="Calibri"/>
            </a:endParaRPr>
          </a:p>
          <a:p>
            <a:pPr indent="0" lvl="0" marL="0" rtl="0" algn="l">
              <a:lnSpc>
                <a:spcPct val="105000"/>
              </a:lnSpc>
              <a:spcBef>
                <a:spcPts val="1200"/>
              </a:spcBef>
              <a:spcAft>
                <a:spcPts val="1200"/>
              </a:spcAft>
              <a:buNone/>
            </a:pPr>
            <a:r>
              <a:rPr lang="en-GB" sz="1100">
                <a:latin typeface="Calibri"/>
                <a:ea typeface="Calibri"/>
                <a:cs typeface="Calibri"/>
                <a:sym typeface="Calibri"/>
              </a:rPr>
              <a:t>However there are no solutions that tie all these things together based on what the Pet is doing at the time. They are either timer based or </a:t>
            </a:r>
            <a:r>
              <a:rPr lang="en-GB" sz="1100">
                <a:latin typeface="Calibri"/>
                <a:ea typeface="Calibri"/>
                <a:cs typeface="Calibri"/>
                <a:sym typeface="Calibri"/>
              </a:rPr>
              <a:t>individually operated.</a:t>
            </a:r>
            <a:endParaRPr sz="1100">
              <a:latin typeface="Calibri"/>
              <a:ea typeface="Calibri"/>
              <a:cs typeface="Calibri"/>
              <a:sym typeface="Calibri"/>
            </a:endParaRPr>
          </a:p>
        </p:txBody>
      </p:sp>
      <p:pic>
        <p:nvPicPr>
          <p:cNvPr id="79" name="Google Shape;79;p15"/>
          <p:cNvPicPr preferRelativeResize="0"/>
          <p:nvPr/>
        </p:nvPicPr>
        <p:blipFill>
          <a:blip r:embed="rId3">
            <a:alphaModFix/>
          </a:blip>
          <a:stretch>
            <a:fillRect/>
          </a:stretch>
        </p:blipFill>
        <p:spPr>
          <a:xfrm>
            <a:off x="876675" y="1706125"/>
            <a:ext cx="2248675" cy="299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Problem Solution</a:t>
            </a:r>
            <a:r>
              <a:rPr lang="en-GB"/>
              <a:t>	</a:t>
            </a:r>
            <a:endParaRPr/>
          </a:p>
        </p:txBody>
      </p:sp>
      <p:sp>
        <p:nvSpPr>
          <p:cNvPr id="85" name="Google Shape;85;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The solution I am proposing is to create a system that can monitor the dogs position and the temperature in the house or apartment.</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When the dog is in bed it can </a:t>
            </a:r>
            <a:r>
              <a:rPr lang="en-GB">
                <a:latin typeface="Calibri"/>
                <a:ea typeface="Calibri"/>
                <a:cs typeface="Calibri"/>
                <a:sym typeface="Calibri"/>
              </a:rPr>
              <a:t>safely</a:t>
            </a:r>
            <a:r>
              <a:rPr lang="en-GB">
                <a:latin typeface="Calibri"/>
                <a:ea typeface="Calibri"/>
                <a:cs typeface="Calibri"/>
                <a:sym typeface="Calibri"/>
              </a:rPr>
              <a:t> activate the Robot </a:t>
            </a:r>
            <a:r>
              <a:rPr lang="en-GB">
                <a:latin typeface="Calibri"/>
                <a:ea typeface="Calibri"/>
                <a:cs typeface="Calibri"/>
                <a:sym typeface="Calibri"/>
              </a:rPr>
              <a:t>Vacuum</a:t>
            </a:r>
            <a:r>
              <a:rPr lang="en-GB">
                <a:latin typeface="Calibri"/>
                <a:ea typeface="Calibri"/>
                <a:cs typeface="Calibri"/>
                <a:sym typeface="Calibri"/>
              </a:rPr>
              <a:t> knowing that it </a:t>
            </a:r>
            <a:r>
              <a:rPr lang="en-GB">
                <a:latin typeface="Calibri"/>
                <a:ea typeface="Calibri"/>
                <a:cs typeface="Calibri"/>
                <a:sym typeface="Calibri"/>
              </a:rPr>
              <a:t>won't</a:t>
            </a:r>
            <a:r>
              <a:rPr lang="en-GB">
                <a:latin typeface="Calibri"/>
                <a:ea typeface="Calibri"/>
                <a:cs typeface="Calibri"/>
                <a:sym typeface="Calibri"/>
              </a:rPr>
              <a:t> end up in a fight with the dog.</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It can turn the smart fan on if the temperature gets too hot while keeping it off to save money and electricity if the dog is not in that area.</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It can report all this </a:t>
            </a:r>
            <a:r>
              <a:rPr lang="en-GB">
                <a:latin typeface="Calibri"/>
                <a:ea typeface="Calibri"/>
                <a:cs typeface="Calibri"/>
                <a:sym typeface="Calibri"/>
              </a:rPr>
              <a:t>information</a:t>
            </a:r>
            <a:r>
              <a:rPr lang="en-GB">
                <a:latin typeface="Calibri"/>
                <a:ea typeface="Calibri"/>
                <a:cs typeface="Calibri"/>
                <a:sym typeface="Calibri"/>
              </a:rPr>
              <a:t> to the owner via email and to a simple website.</a:t>
            </a:r>
            <a:endParaRPr>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It can Allow manual </a:t>
            </a:r>
            <a:r>
              <a:rPr lang="en-GB">
                <a:latin typeface="Calibri"/>
                <a:ea typeface="Calibri"/>
                <a:cs typeface="Calibri"/>
                <a:sym typeface="Calibri"/>
              </a:rPr>
              <a:t>override</a:t>
            </a:r>
            <a:r>
              <a:rPr lang="en-GB">
                <a:latin typeface="Calibri"/>
                <a:ea typeface="Calibri"/>
                <a:cs typeface="Calibri"/>
                <a:sym typeface="Calibri"/>
              </a:rPr>
              <a:t> from the owner for each device.</a:t>
            </a:r>
            <a:endParaRPr>
              <a:latin typeface="Calibri"/>
              <a:ea typeface="Calibri"/>
              <a:cs typeface="Calibri"/>
              <a:sym typeface="Calibri"/>
            </a:endParaRPr>
          </a:p>
        </p:txBody>
      </p:sp>
      <p:pic>
        <p:nvPicPr>
          <p:cNvPr id="86" name="Google Shape;86;p16"/>
          <p:cNvPicPr preferRelativeResize="0"/>
          <p:nvPr/>
        </p:nvPicPr>
        <p:blipFill>
          <a:blip r:embed="rId3">
            <a:alphaModFix/>
          </a:blip>
          <a:stretch>
            <a:fillRect/>
          </a:stretch>
        </p:blipFill>
        <p:spPr>
          <a:xfrm>
            <a:off x="479525" y="1652278"/>
            <a:ext cx="3085974" cy="2313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How will this be setup?</a:t>
            </a:r>
            <a:endParaRPr>
              <a:latin typeface="Calibri"/>
              <a:ea typeface="Calibri"/>
              <a:cs typeface="Calibri"/>
              <a:sym typeface="Calibri"/>
            </a:endParaRPr>
          </a:p>
        </p:txBody>
      </p:sp>
      <p:sp>
        <p:nvSpPr>
          <p:cNvPr id="92" name="Google Shape;92;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latin typeface="Calibri"/>
                <a:ea typeface="Calibri"/>
                <a:cs typeface="Calibri"/>
                <a:sym typeface="Calibri"/>
              </a:rPr>
              <a:t>Firstly we will be using a </a:t>
            </a:r>
            <a:r>
              <a:rPr lang="en-GB">
                <a:latin typeface="Calibri"/>
                <a:ea typeface="Calibri"/>
                <a:cs typeface="Calibri"/>
                <a:sym typeface="Calibri"/>
              </a:rPr>
              <a:t>Particle</a:t>
            </a:r>
            <a:r>
              <a:rPr lang="en-GB">
                <a:latin typeface="Calibri"/>
                <a:ea typeface="Calibri"/>
                <a:cs typeface="Calibri"/>
                <a:sym typeface="Calibri"/>
              </a:rPr>
              <a:t> Argon with a Temperature sensor and Ultrasonic sensor connected, this will monitor the temperature in the dogs sleeping area and note when </a:t>
            </a:r>
            <a:r>
              <a:rPr lang="en-GB">
                <a:latin typeface="Calibri"/>
                <a:ea typeface="Calibri"/>
                <a:cs typeface="Calibri"/>
                <a:sym typeface="Calibri"/>
              </a:rPr>
              <a:t>the</a:t>
            </a:r>
            <a:r>
              <a:rPr lang="en-GB">
                <a:latin typeface="Calibri"/>
                <a:ea typeface="Calibri"/>
                <a:cs typeface="Calibri"/>
                <a:sym typeface="Calibri"/>
              </a:rPr>
              <a:t> dog leaves the room to go to other areas of the house. It will communicate with a second microcontroller If the temperature gets too high and the dog is within the room using IFTTT triggers  the smart fan will come on, if the dog leaves the room the smart fan will turn off to save </a:t>
            </a:r>
            <a:r>
              <a:rPr lang="en-GB">
                <a:latin typeface="Calibri"/>
                <a:ea typeface="Calibri"/>
                <a:cs typeface="Calibri"/>
                <a:sym typeface="Calibri"/>
              </a:rPr>
              <a:t>electricity</a:t>
            </a:r>
            <a:r>
              <a:rPr lang="en-GB">
                <a:latin typeface="Calibri"/>
                <a:ea typeface="Calibri"/>
                <a:cs typeface="Calibri"/>
                <a:sym typeface="Calibri"/>
              </a:rPr>
              <a:t> and cost.</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Also while the dog is in the room the Robot </a:t>
            </a:r>
            <a:r>
              <a:rPr lang="en-GB">
                <a:latin typeface="Calibri"/>
                <a:ea typeface="Calibri"/>
                <a:cs typeface="Calibri"/>
                <a:sym typeface="Calibri"/>
              </a:rPr>
              <a:t>Vacuum</a:t>
            </a:r>
            <a:r>
              <a:rPr lang="en-GB">
                <a:latin typeface="Calibri"/>
                <a:ea typeface="Calibri"/>
                <a:cs typeface="Calibri"/>
                <a:sym typeface="Calibri"/>
              </a:rPr>
              <a:t> will be able to run twice a day via IFTTT trigger, however at the point the dog leaves the room it will signal the robot </a:t>
            </a:r>
            <a:r>
              <a:rPr lang="en-GB">
                <a:latin typeface="Calibri"/>
                <a:ea typeface="Calibri"/>
                <a:cs typeface="Calibri"/>
                <a:sym typeface="Calibri"/>
              </a:rPr>
              <a:t>vacuum</a:t>
            </a:r>
            <a:r>
              <a:rPr lang="en-GB">
                <a:latin typeface="Calibri"/>
                <a:ea typeface="Calibri"/>
                <a:cs typeface="Calibri"/>
                <a:sym typeface="Calibri"/>
              </a:rPr>
              <a:t> to shutdown.</a:t>
            </a:r>
            <a:endParaRPr>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I have decided to make use of the IFTTT google home integration to make this possible as not all smart home devices allow direct API access to turn them on and off. I will be using a </a:t>
            </a:r>
            <a:r>
              <a:rPr lang="en-GB">
                <a:latin typeface="Calibri"/>
                <a:ea typeface="Calibri"/>
                <a:cs typeface="Calibri"/>
                <a:sym typeface="Calibri"/>
              </a:rPr>
              <a:t>Xiaomi</a:t>
            </a:r>
            <a:r>
              <a:rPr lang="en-GB">
                <a:latin typeface="Calibri"/>
                <a:ea typeface="Calibri"/>
                <a:cs typeface="Calibri"/>
                <a:sym typeface="Calibri"/>
              </a:rPr>
              <a:t> Smart Fan and Roborock S500 Robot </a:t>
            </a:r>
            <a:r>
              <a:rPr lang="en-GB">
                <a:latin typeface="Calibri"/>
                <a:ea typeface="Calibri"/>
                <a:cs typeface="Calibri"/>
                <a:sym typeface="Calibri"/>
              </a:rPr>
              <a:t>vacuum</a:t>
            </a:r>
            <a:r>
              <a:rPr lang="en-GB">
                <a:latin typeface="Calibri"/>
                <a:ea typeface="Calibri"/>
                <a:cs typeface="Calibri"/>
                <a:sym typeface="Calibri"/>
              </a:rPr>
              <a:t> as part of the system.</a:t>
            </a:r>
            <a:endParaRPr>
              <a:latin typeface="Calibri"/>
              <a:ea typeface="Calibri"/>
              <a:cs typeface="Calibri"/>
              <a:sym typeface="Calibri"/>
            </a:endParaRPr>
          </a:p>
        </p:txBody>
      </p:sp>
      <p:pic>
        <p:nvPicPr>
          <p:cNvPr id="93" name="Google Shape;93;p17"/>
          <p:cNvPicPr preferRelativeResize="0"/>
          <p:nvPr/>
        </p:nvPicPr>
        <p:blipFill>
          <a:blip r:embed="rId3">
            <a:alphaModFix/>
          </a:blip>
          <a:stretch>
            <a:fillRect/>
          </a:stretch>
        </p:blipFill>
        <p:spPr>
          <a:xfrm>
            <a:off x="550000" y="1345375"/>
            <a:ext cx="3058500" cy="305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Reporting back to the owner</a:t>
            </a:r>
            <a:r>
              <a:rPr lang="en-GB"/>
              <a:t>	</a:t>
            </a:r>
            <a:endParaRPr/>
          </a:p>
        </p:txBody>
      </p:sp>
      <p:sp>
        <p:nvSpPr>
          <p:cNvPr id="99" name="Google Shape;99;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For owner </a:t>
            </a:r>
            <a:r>
              <a:rPr lang="en-GB">
                <a:latin typeface="Calibri"/>
                <a:ea typeface="Calibri"/>
                <a:cs typeface="Calibri"/>
                <a:sym typeface="Calibri"/>
              </a:rPr>
              <a:t>notification</a:t>
            </a:r>
            <a:r>
              <a:rPr lang="en-GB">
                <a:latin typeface="Calibri"/>
                <a:ea typeface="Calibri"/>
                <a:cs typeface="Calibri"/>
                <a:sym typeface="Calibri"/>
              </a:rPr>
              <a:t> we will look at a two tier approach, to ensure the owner gets the </a:t>
            </a:r>
            <a:r>
              <a:rPr lang="en-GB">
                <a:latin typeface="Calibri"/>
                <a:ea typeface="Calibri"/>
                <a:cs typeface="Calibri"/>
                <a:sym typeface="Calibri"/>
              </a:rPr>
              <a:t>appropriate</a:t>
            </a:r>
            <a:r>
              <a:rPr lang="en-GB">
                <a:latin typeface="Calibri"/>
                <a:ea typeface="Calibri"/>
                <a:cs typeface="Calibri"/>
                <a:sym typeface="Calibri"/>
              </a:rPr>
              <a:t> notifications and access. </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Firstly the owner will get an email </a:t>
            </a:r>
            <a:r>
              <a:rPr lang="en-GB">
                <a:latin typeface="Calibri"/>
                <a:ea typeface="Calibri"/>
                <a:cs typeface="Calibri"/>
                <a:sym typeface="Calibri"/>
              </a:rPr>
              <a:t>notification</a:t>
            </a:r>
            <a:r>
              <a:rPr lang="en-GB">
                <a:latin typeface="Calibri"/>
                <a:ea typeface="Calibri"/>
                <a:cs typeface="Calibri"/>
                <a:sym typeface="Calibri"/>
              </a:rPr>
              <a:t> when one of these events are triggered.</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Secondly we will report this </a:t>
            </a:r>
            <a:r>
              <a:rPr lang="en-GB">
                <a:latin typeface="Calibri"/>
                <a:ea typeface="Calibri"/>
                <a:cs typeface="Calibri"/>
                <a:sym typeface="Calibri"/>
              </a:rPr>
              <a:t>information</a:t>
            </a:r>
            <a:r>
              <a:rPr lang="en-GB">
                <a:latin typeface="Calibri"/>
                <a:ea typeface="Calibri"/>
                <a:cs typeface="Calibri"/>
                <a:sym typeface="Calibri"/>
              </a:rPr>
              <a:t> to a simple website and allow a manual override to the systems for the owner if required.</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664300" y="500925"/>
            <a:ext cx="3771600" cy="12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Future Developments</a:t>
            </a:r>
            <a:endParaRPr>
              <a:latin typeface="Calibri"/>
              <a:ea typeface="Calibri"/>
              <a:cs typeface="Calibri"/>
              <a:sym typeface="Calibri"/>
            </a:endParaRPr>
          </a:p>
        </p:txBody>
      </p:sp>
      <p:sp>
        <p:nvSpPr>
          <p:cNvPr id="105" name="Google Shape;105;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The best thing about this solution is that we can simply add more systems in to the home pet </a:t>
            </a:r>
            <a:r>
              <a:rPr lang="en-GB">
                <a:latin typeface="Calibri"/>
                <a:ea typeface="Calibri"/>
                <a:cs typeface="Calibri"/>
                <a:sym typeface="Calibri"/>
              </a:rPr>
              <a:t>automation</a:t>
            </a:r>
            <a:r>
              <a:rPr lang="en-GB">
                <a:latin typeface="Calibri"/>
                <a:ea typeface="Calibri"/>
                <a:cs typeface="Calibri"/>
                <a:sym typeface="Calibri"/>
              </a:rPr>
              <a:t> system, in the future we could add a water dispenser or food dispenser to the system. </a:t>
            </a:r>
            <a:endParaRPr>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We could look at only turning on the home video system when the pet is up and about rather than having it on all day.</a:t>
            </a:r>
            <a:endParaRPr>
              <a:latin typeface="Calibri"/>
              <a:ea typeface="Calibri"/>
              <a:cs typeface="Calibri"/>
              <a:sym typeface="Calibri"/>
            </a:endParaRPr>
          </a:p>
        </p:txBody>
      </p:sp>
      <p:pic>
        <p:nvPicPr>
          <p:cNvPr id="106" name="Google Shape;106;p19"/>
          <p:cNvPicPr preferRelativeResize="0"/>
          <p:nvPr/>
        </p:nvPicPr>
        <p:blipFill>
          <a:blip r:embed="rId3">
            <a:alphaModFix/>
          </a:blip>
          <a:stretch>
            <a:fillRect/>
          </a:stretch>
        </p:blipFill>
        <p:spPr>
          <a:xfrm>
            <a:off x="786550" y="1897530"/>
            <a:ext cx="2508901" cy="2508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